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871"/>
    <a:srgbClr val="9DA0A2"/>
    <a:srgbClr val="212C68"/>
    <a:srgbClr val="203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42" autoAdjust="0"/>
    <p:restoredTop sz="95928"/>
  </p:normalViewPr>
  <p:slideViewPr>
    <p:cSldViewPr snapToGrid="0">
      <p:cViewPr varScale="1">
        <p:scale>
          <a:sx n="122" d="100"/>
          <a:sy n="122" d="100"/>
        </p:scale>
        <p:origin x="23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1C444-3D57-4829-821C-6901606927ED}" type="datetimeFigureOut">
              <a:rPr lang="en-US" smtClean="0"/>
              <a:t>6/24/25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BA42F5-F3D7-47CA-976B-539FAAEC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001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A42F5-F3D7-47CA-976B-539FAAEC11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36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94ED8-864E-610E-F0BC-9135BA36F8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4478" y="2097405"/>
            <a:ext cx="6298163" cy="1655762"/>
          </a:xfrm>
          <a:prstGeom prst="rect">
            <a:avLst/>
          </a:prstGeom>
        </p:spPr>
        <p:txBody>
          <a:bodyPr anchor="ctr"/>
          <a:lstStyle>
            <a:lvl1pPr algn="ctr"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12B8A8-EF6E-31BD-7F04-DC02908DC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4478" y="3927158"/>
            <a:ext cx="6298163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31BA63-26AD-3BBA-7BAB-6F621211B5A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60722" y="2488739"/>
            <a:ext cx="2539013" cy="252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008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4592E-3033-81D5-EB2B-D6BC021F6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0195"/>
            <a:ext cx="10515600" cy="461676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E53A7F-6856-E3DE-6A45-FE6EF0BFB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95" y="405131"/>
            <a:ext cx="9993630" cy="840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28F84B7-A827-2CBE-5AFA-1181AC4EB6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3CF088-6BE9-7FA7-ABF2-B52F1B3A70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043" y="288750"/>
            <a:ext cx="1118758" cy="111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779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0FD23-7699-CC6C-1B02-7845A871FD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65910"/>
            <a:ext cx="5181600" cy="46110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2E7B06-45DA-6CB4-EDA5-09B9385E2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65910"/>
            <a:ext cx="5181600" cy="46110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92E23B2E-A33B-E63B-5A73-D77A144CD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95" y="405131"/>
            <a:ext cx="9993630" cy="840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753E7D1-A72B-4FB0-4F69-A5E2CAB43D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D33B57-33F2-DE33-1C4B-52CF3E86C4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043" y="288750"/>
            <a:ext cx="1118758" cy="111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408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2021A1-E009-69BA-FCB8-3A889722F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44162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17CE21-3B4C-D7B1-F87E-E261167307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368074"/>
            <a:ext cx="5157787" cy="38215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8EEA76-EE4E-5842-98A1-16E89BD700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44162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F9FEE9-B13A-DD57-5610-2168964A8F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368074"/>
            <a:ext cx="5183188" cy="38215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2678FCFC-DBA1-AB30-5213-071B3A30F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95" y="405131"/>
            <a:ext cx="9993630" cy="840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BB4FB0A-57A9-9BF0-3311-48AF791470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82C4492-1DDD-6B82-3A98-D4798611E4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043" y="288750"/>
            <a:ext cx="1118758" cy="111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278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0247AB7E-8802-7714-C2CC-6418722D0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95" y="405131"/>
            <a:ext cx="9993630" cy="840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F7F196-BDC2-FE02-396A-ABA0750BE1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F0EF36-C63C-3D4E-764D-BF96BB7FE3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043" y="288750"/>
            <a:ext cx="1118758" cy="111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711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A2F0670-370A-397B-FFC6-E1860E9A3D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422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7689-E7E5-7E9D-ADD4-B817DFE52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23011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680A1-1B6D-A1D8-8C81-7216602F0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223011"/>
            <a:ext cx="6172200" cy="46380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C9D3FC-88AC-31F2-1300-A70ED33A4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23210"/>
            <a:ext cx="3932237" cy="304577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0BFFC-6F29-9C98-63E4-8FA2499AE6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136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6E269F-8FEE-1123-CFFB-E7F161F48E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23011"/>
            <a:ext cx="6172200" cy="4638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F2EDD18-69FB-AA2A-9FCE-6AEEB0F9A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23011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00EF75D-957E-61CC-93B8-2B9224F342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23210"/>
            <a:ext cx="3932237" cy="304577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BA616D-F561-78C7-EA12-685593B83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52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7054FBD-E5A1-9DFE-CC6D-A5481FA52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327" y="1230948"/>
            <a:ext cx="3763883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2BC36C4-15FE-C2B9-2DE7-F133E5442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0248" y="1247140"/>
            <a:ext cx="3763884" cy="462184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6D4ED22D-5013-9486-CB0D-225C33BA5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2327" y="2831148"/>
            <a:ext cx="3763883" cy="303783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C402BE0-ED48-7965-5548-B4BA40251E5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218170" y="1254125"/>
            <a:ext cx="3763883" cy="462184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2ACA26A-F563-CAC2-13FD-A63C1D2F96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408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3BB743-513C-A0B4-EBA1-43E53B634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03045"/>
            <a:ext cx="10515600" cy="46739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3BF2A7-BEA6-BDD8-E86E-850D7F208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95" y="405131"/>
            <a:ext cx="9869805" cy="840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6CD2880-9FEF-171A-4CE5-C41FA79008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5" y="6417626"/>
            <a:ext cx="2743200" cy="31496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5110BC8-739B-4001-9E33-691D9248B7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47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civilairpatrol.com/media/cms/CAPSIS_Safety_Reporting_Guide_3D06A382C5600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A563839-1BBE-8C2F-C3D2-E0BFFB359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6292"/>
            <a:ext cx="10515600" cy="4810990"/>
          </a:xfrm>
        </p:spPr>
        <p:txBody>
          <a:bodyPr numCol="2">
            <a:normAutofit fontScale="77500" lnSpcReduction="20000"/>
          </a:bodyPr>
          <a:lstStyle/>
          <a:p>
            <a:r>
              <a:rPr lang="en-US" sz="2300" dirty="0"/>
              <a:t>Last month we reviewed </a:t>
            </a:r>
            <a:r>
              <a:rPr lang="en-US" sz="2300" i="1" dirty="0"/>
              <a:t>Mishaps</a:t>
            </a:r>
            <a:r>
              <a:rPr lang="en-US" sz="2300" dirty="0"/>
              <a:t>. This month, we explore </a:t>
            </a:r>
            <a:r>
              <a:rPr lang="en-US" sz="2300" i="1" dirty="0"/>
              <a:t>Near Miss</a:t>
            </a:r>
            <a:r>
              <a:rPr lang="en-US" sz="2300" dirty="0"/>
              <a:t> in more detail. </a:t>
            </a:r>
          </a:p>
          <a:p>
            <a:r>
              <a:rPr lang="en-US" sz="2300" dirty="0"/>
              <a:t>Recall that a reportable mishap happens at a CAP mission, meeting, or activity, to CAP members </a:t>
            </a:r>
            <a:r>
              <a:rPr lang="en-US" sz="2300" i="1" u="sng" dirty="0"/>
              <a:t>or</a:t>
            </a:r>
            <a:r>
              <a:rPr lang="en-US" sz="2300" dirty="0"/>
              <a:t> non-members.</a:t>
            </a:r>
          </a:p>
          <a:p>
            <a:r>
              <a:rPr lang="en-US" sz="2300" dirty="0"/>
              <a:t>What is a </a:t>
            </a:r>
            <a:r>
              <a:rPr lang="en-US" sz="2300" i="1" dirty="0"/>
              <a:t>Near Miss</a:t>
            </a:r>
            <a:r>
              <a:rPr lang="en-US" sz="2300" dirty="0"/>
              <a:t>? “An SSO that did not, but could have resulted in damage to an aircraft, vehicle, or facility and/or injury or illness to a person.”  -- CAPR 160-2</a:t>
            </a:r>
          </a:p>
          <a:p>
            <a:r>
              <a:rPr lang="en-US" sz="2300" i="1" dirty="0"/>
              <a:t>Why</a:t>
            </a:r>
            <a:r>
              <a:rPr lang="en-US" sz="2300" dirty="0"/>
              <a:t> do we report a </a:t>
            </a:r>
            <a:r>
              <a:rPr lang="en-US" sz="2300" i="1" dirty="0"/>
              <a:t>Near Miss</a:t>
            </a:r>
            <a:r>
              <a:rPr lang="en-US" sz="2300" dirty="0"/>
              <a:t>?</a:t>
            </a:r>
          </a:p>
          <a:p>
            <a:pPr lvl="1"/>
            <a:r>
              <a:rPr lang="en-US" sz="2000" dirty="0"/>
              <a:t>So we can </a:t>
            </a:r>
            <a:r>
              <a:rPr lang="en-US" sz="2000" u="sng" dirty="0"/>
              <a:t>learn</a:t>
            </a:r>
            <a:r>
              <a:rPr lang="en-US" sz="2000" dirty="0"/>
              <a:t> from them and </a:t>
            </a:r>
            <a:r>
              <a:rPr lang="en-US" sz="2000" u="sng" dirty="0"/>
              <a:t>mitigate future occurrences</a:t>
            </a:r>
            <a:r>
              <a:rPr lang="en-US" sz="2000" dirty="0"/>
              <a:t>. Reporting a near miss may prevent an SSO where someone is injured or killed, or equipment is seriously damaged!</a:t>
            </a:r>
            <a:endParaRPr lang="en-US" sz="1600" dirty="0"/>
          </a:p>
          <a:p>
            <a:r>
              <a:rPr lang="en-US" sz="2400" i="1" dirty="0"/>
              <a:t>What </a:t>
            </a:r>
            <a:r>
              <a:rPr lang="en-US" sz="2400" dirty="0"/>
              <a:t>do we report? Any of the following, even if there is </a:t>
            </a:r>
            <a:r>
              <a:rPr lang="en-US" sz="2400" u="sng" dirty="0"/>
              <a:t>no</a:t>
            </a:r>
            <a:r>
              <a:rPr lang="en-US" sz="2400" dirty="0"/>
              <a:t> </a:t>
            </a:r>
            <a:r>
              <a:rPr lang="en-US" sz="2400" i="1" dirty="0"/>
              <a:t>injury</a:t>
            </a:r>
            <a:r>
              <a:rPr lang="en-US" sz="2400" dirty="0"/>
              <a:t> or </a:t>
            </a:r>
            <a:r>
              <a:rPr lang="en-US" sz="2400" i="1" dirty="0"/>
              <a:t>damage</a:t>
            </a:r>
            <a:r>
              <a:rPr lang="en-US" sz="2400" dirty="0"/>
              <a:t>:</a:t>
            </a:r>
          </a:p>
          <a:p>
            <a:pPr lvl="1"/>
            <a:r>
              <a:rPr lang="en-US" sz="2000" dirty="0"/>
              <a:t>All engine-related malfunctions or failures occurring from the beginning of the takeoff roll until the airplane has cleared the runway following landing.</a:t>
            </a:r>
          </a:p>
          <a:p>
            <a:pPr lvl="1"/>
            <a:r>
              <a:rPr lang="en-US" sz="2000" dirty="0"/>
              <a:t>Any instance of an airplane or glider making an off-airport landing regardless of the cause.</a:t>
            </a:r>
          </a:p>
          <a:p>
            <a:pPr lvl="1"/>
            <a:r>
              <a:rPr lang="en-US" sz="2000" dirty="0"/>
              <a:t>A near mid-air collision (NMAC) anytime another aircraft’s, including sUAS, in-flight proximity created a potential collision hazard.</a:t>
            </a:r>
          </a:p>
          <a:p>
            <a:pPr lvl="1"/>
            <a:r>
              <a:rPr lang="en-US" sz="2000" dirty="0"/>
              <a:t>All situations where a person attempted to inflict self-harm or attempted to harm another person.</a:t>
            </a:r>
          </a:p>
          <a:p>
            <a:pPr lvl="1"/>
            <a:r>
              <a:rPr lang="en-US" sz="2000" dirty="0"/>
              <a:t>Any dropped objects that were attached to an aircraft or vehicle (e.g., camera, sensor pod, etc.).</a:t>
            </a:r>
          </a:p>
          <a:p>
            <a:pPr lvl="1"/>
            <a:r>
              <a:rPr lang="en-US" sz="2000" dirty="0"/>
              <a:t>Any occurrence where an airplane or glider unintentionally departs a runway surface.</a:t>
            </a:r>
          </a:p>
          <a:p>
            <a:pPr lvl="1"/>
            <a:r>
              <a:rPr lang="en-US" sz="2000" dirty="0"/>
              <a:t>All instances where a pilot declared an emergency, whether actual or precautionary, because of an aircraft-related malfunction.</a:t>
            </a:r>
          </a:p>
          <a:p>
            <a:pPr lvl="1"/>
            <a:r>
              <a:rPr lang="en-US" sz="2000" dirty="0"/>
              <a:t>Any instance where a vehicle unintentionally departed a roadway surface, regardless of the cause.</a:t>
            </a:r>
          </a:p>
          <a:p>
            <a:r>
              <a:rPr lang="en-US" sz="2000" i="1" dirty="0"/>
              <a:t>How</a:t>
            </a:r>
            <a:r>
              <a:rPr lang="en-US" sz="2000" dirty="0"/>
              <a:t> do we report a near miss? Just like an SSO:</a:t>
            </a:r>
          </a:p>
          <a:p>
            <a:pPr lvl="2"/>
            <a:r>
              <a:rPr lang="en-US" sz="1600" dirty="0"/>
              <a:t>In </a:t>
            </a:r>
            <a:r>
              <a:rPr lang="en-US" sz="1600" dirty="0" err="1"/>
              <a:t>eServices</a:t>
            </a:r>
            <a:r>
              <a:rPr lang="en-US" sz="1600" dirty="0"/>
              <a:t>, via the CAPSIS app. Use the left-hand pull-down menu and click on “Safety”.</a:t>
            </a:r>
          </a:p>
          <a:p>
            <a:pPr lvl="2"/>
            <a:r>
              <a:rPr lang="en-US" sz="1600" dirty="0"/>
              <a:t>Consult the </a:t>
            </a:r>
            <a:r>
              <a:rPr lang="en-US" sz="1600" dirty="0">
                <a:hlinkClick r:id="rId3"/>
              </a:rPr>
              <a:t>CAPSIS Safety Reporting Guide</a:t>
            </a:r>
            <a:r>
              <a:rPr lang="en-US" sz="1600" dirty="0"/>
              <a:t>, or take the training available in Absorb.</a:t>
            </a:r>
          </a:p>
          <a:p>
            <a:pPr lvl="2"/>
            <a:r>
              <a:rPr lang="en-US" sz="1600" dirty="0"/>
              <a:t>Be sure to check this box: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09FD9FD-7042-8655-89FD-C86B0C2E8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95" y="405131"/>
            <a:ext cx="9993630" cy="91440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800" dirty="0"/>
              <a:t>NCR Briefing Item of the Month, July 2025</a:t>
            </a:r>
            <a:br>
              <a:rPr lang="en-US" dirty="0"/>
            </a:br>
            <a:r>
              <a:rPr lang="en-US" dirty="0"/>
              <a:t>What is a Near Miss? What/When</a:t>
            </a:r>
            <a:br>
              <a:rPr lang="en-US" dirty="0"/>
            </a:br>
            <a:r>
              <a:rPr lang="en-US" dirty="0"/>
              <a:t> must we or should we report?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C1C98F-1531-2B7D-8BFE-F04266D4DD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110BC8-739B-4001-9E33-691D9248B7B1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D71B1E2-002D-24B0-5799-99572E8E25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335" y="5766955"/>
            <a:ext cx="1900279" cy="204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550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949C6290E8A041A6B19D4044D6A96B" ma:contentTypeVersion="3" ma:contentTypeDescription="Create a new document." ma:contentTypeScope="" ma:versionID="b289b3321dd8bcfa60b4f1fac52332fb">
  <xsd:schema xmlns:xsd="http://www.w3.org/2001/XMLSchema" xmlns:xs="http://www.w3.org/2001/XMLSchema" xmlns:p="http://schemas.microsoft.com/office/2006/metadata/properties" xmlns:ns2="3c09dcb4-88a4-4752-9bcb-60d8592dbaa3" targetNamespace="http://schemas.microsoft.com/office/2006/metadata/properties" ma:root="true" ma:fieldsID="e0a6bf0e1a16351419c5bb6cec7aedde" ns2:_="">
    <xsd:import namespace="3c09dcb4-88a4-4752-9bcb-60d8592dba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09dcb4-88a4-4752-9bcb-60d8592dba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48C476-5F85-4278-B06E-25756BC8A107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3c09dcb4-88a4-4752-9bcb-60d8592dbaa3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9D5105B-E009-494D-AC54-7C888322D8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3A11CD-0B2B-4B71-AE94-35AC53208A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09dcb4-88a4-4752-9bcb-60d8592dba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16450</TotalTime>
  <Words>371</Words>
  <Application>Microsoft Macintosh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NCR Briefing Item of the Month, July 2025 What is a Near Miss? What/When  must we or should we report?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Template Concepts</dc:title>
  <dc:creator>Bolinger, Randy</dc:creator>
  <cp:lastModifiedBy>Fink, Boaz Maj CAP NCR NCR/SE</cp:lastModifiedBy>
  <cp:revision>19</cp:revision>
  <dcterms:created xsi:type="dcterms:W3CDTF">2023-05-31T16:30:22Z</dcterms:created>
  <dcterms:modified xsi:type="dcterms:W3CDTF">2025-06-25T00:13:37Z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0x010100BC949C6290E8A041A6B19D4044D6A96B</vt:lpwstr>
  </property>
</Properties>
</file>